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4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4" r:id="rId4"/>
    <p:sldId id="265" r:id="rId5"/>
    <p:sldId id="267" r:id="rId6"/>
  </p:sldIdLst>
  <p:sldSz cx="12192000" cy="6858000"/>
  <p:notesSz cx="6858000" cy="9144000"/>
  <p:defaultTextStyle>
    <a:defPPr rtl="0">
      <a:defRPr lang="ja-JP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="" xmlns:a16="http://schemas.microsoft.com/office/drawing/2014/main" id="{2757D5A3-4422-4135-A9A6-9F2ADC8360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6D4C8587-3A2F-4DD8-9308-234638A8AF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9FF6D-6D0F-4017-8682-47D37000C5D4}" type="datetime1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2023/7/13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89ACB3BF-1363-4D84-8B6D-5715F1D6CF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AFC31325-55BE-4E41-A4F4-90F62F6C53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DA4DC-0409-4C00-A557-650846A940D4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23320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2E06E8B-6742-42CD-BF8C-8C8139767D30}" type="datetime1">
              <a:rPr lang="ja-JP" altLang="en-US" noProof="0" smtClean="0"/>
              <a:t>2023/7/13</a:t>
            </a:fld>
            <a:endParaRPr lang="ja-JP" altLang="en-US" noProof="0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051351B-2C5D-457B-ABE5-B64DBC7BD410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027000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これらは学校に固有のルールを反映するように変更することができます。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051351B-2C5D-457B-ABE5-B64DBC7BD410}" type="slidenum">
              <a:rPr lang="en-US" altLang="ja-JP" smtClean="0"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904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ja-JP" altLang="en-US" noProof="0" smtClean="0"/>
              <a:t>マスター サブタイトルの書式設定</a:t>
            </a:r>
            <a:endParaRPr lang="ja-JP" altLang="en-US" noProof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59080B-6D64-4D50-9CE3-99C5A7DF8033}" type="datetime1">
              <a:rPr lang="ja-JP" altLang="en-US" noProof="0" smtClean="0"/>
              <a:t>2023/7/13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1232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C25070-AE5F-4B68-8EEE-242C9D8D4D8F}" type="datetime1">
              <a:rPr lang="ja-JP" altLang="en-US" noProof="0" smtClean="0"/>
              <a:t>2023/7/13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542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30A812CF-8A15-4875-B07F-6F5CC80BF771}" type="datetime1">
              <a:rPr lang="ja-JP" altLang="en-US" noProof="0" smtClean="0"/>
              <a:t>2023/7/13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0079CAC6-A72B-4EF8-B465-34FA47827E7F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10135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DE8151-6988-428B-98F2-A9879BFBCAD8}" type="datetime1">
              <a:rPr lang="ja-JP" altLang="en-US" noProof="0" smtClean="0"/>
              <a:t>2023/7/13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3675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92D1A75-5AE3-4A82-83D7-EA1875BCE8EB}" type="datetime1">
              <a:rPr lang="ja-JP" altLang="en-US" noProof="0" smtClean="0"/>
              <a:t>2023/7/13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079CAC6-A72B-4EF8-B465-34FA47827E7F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997606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 hasCustomPrompt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5CD65-B1C4-49AC-B542-B8F9D841FF12}" type="datetime1">
              <a:rPr lang="ja-JP" altLang="en-US" noProof="0" smtClean="0"/>
              <a:t>2023/7/13</a:t>
            </a:fld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660164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 hasCustomPrompt="1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 hasCustomPrompt="1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1AA151-FB4B-48C0-AD4E-F1D7DEF85847}" type="datetime1">
              <a:rPr lang="ja-JP" altLang="en-US" noProof="0" smtClean="0"/>
              <a:t>2023/7/13</a:t>
            </a:fld>
            <a:endParaRPr lang="ja-JP" altLang="en-US" noProof="0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64065215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DDB675-29A9-4994-BAE5-FCD5EAD42357}" type="datetime1">
              <a:rPr lang="ja-JP" altLang="en-US" noProof="0" smtClean="0"/>
              <a:t>2023/7/13</a:t>
            </a:fld>
            <a:endParaRPr lang="ja-JP" altLang="en-US" noProof="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560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1FD68C-3DD5-4ED3-9FEF-A0CA747FE1C8}" type="datetime1">
              <a:rPr lang="ja-JP" altLang="en-US" noProof="0" smtClean="0"/>
              <a:t>2023/7/13</a:t>
            </a:fld>
            <a:endParaRPr lang="ja-JP" altLang="en-US" noProof="0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726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121DE-5374-4117-8C69-74DB10210839}" type="datetime1">
              <a:rPr lang="ja-JP" altLang="en-US" noProof="0" smtClean="0"/>
              <a:t>2023/7/13</a:t>
            </a:fld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523507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A9AEA3-76F3-4CF0-86EC-FEB9C59B0FE1}" type="datetime1">
              <a:rPr lang="ja-JP" altLang="en-US" noProof="0" smtClean="0"/>
              <a:t>2023/7/13</a:t>
            </a:fld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7367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34D3894-EE02-4E7C-B342-5AFAF917CCC7}" type="datetime1">
              <a:rPr lang="ja-JP" altLang="en-US" noProof="0" smtClean="0"/>
              <a:t>2023/7/13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079CAC6-A72B-4EF8-B465-34FA47827E7F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75944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000" kern="1200" cap="all" baseline="0">
          <a:solidFill>
            <a:schemeClr val="bg2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kumimoji="1" sz="2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="" xmlns:a16="http://schemas.microsoft.com/office/drawing/2014/main" id="{39D5E9E7-F049-4409-BEB3-DBAA80E83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86" y="1209299"/>
            <a:ext cx="8673427" cy="1322587"/>
          </a:xfrm>
        </p:spPr>
        <p:txBody>
          <a:bodyPr rtlCol="0">
            <a:normAutofit/>
          </a:bodyPr>
          <a:lstStyle/>
          <a:p>
            <a:pPr rtl="0"/>
            <a:r>
              <a:rPr lang="en-US" altLang="ja-JP" sz="4000" dirty="0" smtClean="0">
                <a:solidFill>
                  <a:schemeClr val="bg1"/>
                </a:solidFill>
                <a:cs typeface="Segoe UI" panose="020B0502040204020203" pitchFamily="34" charset="0"/>
              </a:rPr>
              <a:t>PWN</a:t>
            </a:r>
            <a:r>
              <a:rPr lang="ja-JP" altLang="en-US" sz="4000" dirty="0" smtClean="0">
                <a:solidFill>
                  <a:schemeClr val="bg1"/>
                </a:solidFill>
                <a:cs typeface="Segoe UI" panose="020B0502040204020203" pitchFamily="34" charset="0"/>
              </a:rPr>
              <a:t>の新ルール</a:t>
            </a:r>
            <a:endParaRPr lang="ja-JP" altLang="en-US" sz="4000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sp>
        <p:nvSpPr>
          <p:cNvPr id="4" name="長方形 3">
            <a:extLst>
              <a:ext uri="{FF2B5EF4-FFF2-40B4-BE49-F238E27FC236}">
                <a16:creationId xmlns="" xmlns:a16="http://schemas.microsoft.com/office/drawing/2014/main" id="{F2A2D7DD-5041-4C4D-A523-F870B27AD1D4}"/>
              </a:ext>
            </a:extLst>
          </p:cNvPr>
          <p:cNvSpPr/>
          <p:nvPr/>
        </p:nvSpPr>
        <p:spPr>
          <a:xfrm>
            <a:off x="424018" y="2041989"/>
            <a:ext cx="11456983" cy="163121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 rtl="0"/>
            <a:r>
              <a:rPr lang="ja-JP" altLang="en-US" sz="10000" b="1" cap="none" spc="0" dirty="0" smtClean="0">
                <a:ln w="0"/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rPr>
              <a:t>参加費の支払い方法</a:t>
            </a:r>
            <a:endParaRPr lang="ja-JP" altLang="en-US" sz="10000" b="1" cap="none" spc="0" dirty="0">
              <a:ln w="0"/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420853" y="5443753"/>
            <a:ext cx="434926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schemeClr val="bg1"/>
                </a:solidFill>
              </a:rPr>
              <a:t>PWN</a:t>
            </a:r>
            <a:r>
              <a:rPr lang="ja-JP" altLang="en-US" sz="3200" dirty="0" smtClean="0">
                <a:solidFill>
                  <a:schemeClr val="bg1"/>
                </a:solidFill>
              </a:rPr>
              <a:t>代表　藤本　眞一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r>
              <a:rPr lang="en-US" altLang="ja-JP" sz="3200" dirty="0" smtClean="0">
                <a:solidFill>
                  <a:schemeClr val="bg1"/>
                </a:solidFill>
              </a:rPr>
              <a:t>2023</a:t>
            </a:r>
            <a:r>
              <a:rPr lang="ja-JP" altLang="en-US" sz="3200" dirty="0" smtClean="0">
                <a:solidFill>
                  <a:schemeClr val="bg1"/>
                </a:solidFill>
              </a:rPr>
              <a:t>年</a:t>
            </a:r>
            <a:r>
              <a:rPr lang="en-US" altLang="ja-JP" sz="3200" dirty="0" smtClean="0">
                <a:solidFill>
                  <a:schemeClr val="bg1"/>
                </a:solidFill>
              </a:rPr>
              <a:t>7</a:t>
            </a:r>
            <a:r>
              <a:rPr lang="ja-JP" altLang="en-US" sz="3200" dirty="0" smtClean="0">
                <a:solidFill>
                  <a:schemeClr val="bg1"/>
                </a:solidFill>
              </a:rPr>
              <a:t>月</a:t>
            </a:r>
            <a:r>
              <a:rPr lang="en-US" altLang="ja-JP" sz="3200" dirty="0" smtClean="0">
                <a:solidFill>
                  <a:schemeClr val="bg1"/>
                </a:solidFill>
              </a:rPr>
              <a:t>30</a:t>
            </a:r>
            <a:r>
              <a:rPr lang="ja-JP" altLang="en-US" sz="3200" dirty="0" smtClean="0">
                <a:solidFill>
                  <a:schemeClr val="bg1"/>
                </a:solidFill>
              </a:rPr>
              <a:t>日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15618" y="4027176"/>
            <a:ext cx="52629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dirty="0" smtClean="0">
                <a:solidFill>
                  <a:srgbClr val="7030A0"/>
                </a:solidFill>
              </a:rPr>
              <a:t>第</a:t>
            </a:r>
            <a:r>
              <a:rPr kumimoji="1" lang="en-US" altLang="ja-JP" sz="3600" dirty="0" smtClean="0">
                <a:solidFill>
                  <a:srgbClr val="7030A0"/>
                </a:solidFill>
              </a:rPr>
              <a:t>19</a:t>
            </a:r>
            <a:r>
              <a:rPr kumimoji="1" lang="ja-JP" altLang="en-US" sz="3600" dirty="0" smtClean="0">
                <a:solidFill>
                  <a:srgbClr val="7030A0"/>
                </a:solidFill>
              </a:rPr>
              <a:t>回演奏会に関して</a:t>
            </a:r>
          </a:p>
          <a:p>
            <a:pPr algn="ctr"/>
            <a:r>
              <a:rPr kumimoji="1" lang="ja-JP" altLang="en-US" sz="3600" dirty="0" smtClean="0">
                <a:solidFill>
                  <a:srgbClr val="7030A0"/>
                </a:solidFill>
              </a:rPr>
              <a:t>具体例に基づく説明資料</a:t>
            </a:r>
            <a:endParaRPr kumimoji="1" lang="ja-JP" alt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9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新制度の概要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継続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団員・随時団員」制度の廃止　→　全て「団員」に統一</a:t>
            </a:r>
          </a:p>
          <a:p>
            <a:r>
              <a:rPr lang="ja-JP" altLang="en-US" dirty="0" smtClean="0"/>
              <a:t>同時に「活動費」も廃止　→　従来の演奏会参加費を含めて「参加費」に統一</a:t>
            </a:r>
          </a:p>
          <a:p>
            <a:r>
              <a:rPr lang="ja-JP" altLang="en-US" dirty="0" smtClean="0"/>
              <a:t>ただし、役員構成上、継続参加意思の確認は必要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→　「チャージ」制度の新設、継続参加者は「</a:t>
            </a:r>
            <a:r>
              <a:rPr lang="ja-JP" altLang="en-US" dirty="0" smtClean="0">
                <a:solidFill>
                  <a:srgbClr val="7030A0"/>
                </a:solidFill>
              </a:rPr>
              <a:t>チャージあり参加者</a:t>
            </a:r>
            <a:r>
              <a:rPr lang="ja-JP" altLang="en-US" dirty="0" smtClean="0"/>
              <a:t>」となることが必要。</a:t>
            </a:r>
          </a:p>
          <a:p>
            <a:r>
              <a:rPr lang="ja-JP" altLang="en-US" dirty="0"/>
              <a:t>チャージあり</a:t>
            </a:r>
            <a:r>
              <a:rPr lang="ja-JP" altLang="en-US" dirty="0" smtClean="0"/>
              <a:t>参加者の、チャージ</a:t>
            </a:r>
            <a:r>
              <a:rPr lang="ja-JP" altLang="en-US" dirty="0"/>
              <a:t>と参加費の</a:t>
            </a:r>
            <a:r>
              <a:rPr lang="ja-JP" altLang="en-US" dirty="0" smtClean="0"/>
              <a:t>関係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→　</a:t>
            </a:r>
            <a:r>
              <a:rPr lang="ja-JP" altLang="en-US" dirty="0"/>
              <a:t>事前に</a:t>
            </a:r>
            <a:r>
              <a:rPr lang="ja-JP" altLang="en-US" dirty="0" smtClean="0"/>
              <a:t>チャージ</a:t>
            </a:r>
            <a:r>
              <a:rPr lang="ja-JP" altLang="en-US" dirty="0"/>
              <a:t>。</a:t>
            </a:r>
            <a:r>
              <a:rPr lang="ja-JP" altLang="en-US" dirty="0" smtClean="0"/>
              <a:t>入金</a:t>
            </a:r>
            <a:r>
              <a:rPr lang="ja-JP" altLang="en-US" dirty="0"/>
              <a:t>期限が</a:t>
            </a:r>
            <a:r>
              <a:rPr lang="ja-JP" altLang="en-US" dirty="0" smtClean="0"/>
              <a:t>近付いたら</a:t>
            </a:r>
            <a:r>
              <a:rPr lang="en-US" altLang="ja-JP" dirty="0" smtClean="0"/>
              <a:t>(</a:t>
            </a:r>
            <a:r>
              <a:rPr lang="ja-JP" altLang="en-US" dirty="0" smtClean="0"/>
              <a:t>１か月前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団会計が</a:t>
            </a:r>
            <a:r>
              <a:rPr lang="ja-JP" altLang="en-US" dirty="0"/>
              <a:t>参加費に</a:t>
            </a:r>
            <a:r>
              <a:rPr lang="ja-JP" altLang="en-US" dirty="0" smtClean="0"/>
              <a:t>振替</a:t>
            </a:r>
          </a:p>
          <a:p>
            <a:r>
              <a:rPr lang="ja-JP" altLang="en-US" dirty="0" smtClean="0">
                <a:solidFill>
                  <a:srgbClr val="FFFF00"/>
                </a:solidFill>
              </a:rPr>
              <a:t>チャージなし参加者</a:t>
            </a:r>
            <a:r>
              <a:rPr lang="ja-JP" altLang="en-US" dirty="0" smtClean="0"/>
              <a:t>は、入金期限１か月前以降に、参加費のみ入金とする。</a:t>
            </a:r>
          </a:p>
          <a:p>
            <a:r>
              <a:rPr lang="ja-JP" altLang="en-US" dirty="0" smtClean="0"/>
              <a:t>参加費が振替金額不足だった場合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→　　団会計から、振替ができなかった旨、連絡、入金追加してもらう</a:t>
            </a:r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dirty="0" smtClean="0"/>
              <a:t>参加費</a:t>
            </a:r>
            <a:r>
              <a:rPr lang="ja-JP" altLang="en-US" dirty="0"/>
              <a:t>の期限内入金の割引制度の</a:t>
            </a:r>
            <a:r>
              <a:rPr lang="ja-JP" altLang="en-US" dirty="0" smtClean="0"/>
              <a:t>新設</a:t>
            </a:r>
            <a:r>
              <a:rPr lang="en-US" altLang="ja-JP" dirty="0" smtClean="0"/>
              <a:t>(</a:t>
            </a:r>
            <a:r>
              <a:rPr lang="ja-JP" altLang="en-US" dirty="0" smtClean="0"/>
              <a:t>実質、期限を守れない場合のペナルティ的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447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19</a:t>
            </a:r>
            <a:r>
              <a:rPr lang="ja-JP" altLang="en-US" dirty="0" smtClean="0"/>
              <a:t>回演奏会の実例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sz="3600" dirty="0" smtClean="0"/>
              <a:t>2023</a:t>
            </a:r>
            <a:r>
              <a:rPr kumimoji="1" lang="ja-JP" altLang="en-US" sz="3600" dirty="0" smtClean="0"/>
              <a:t>年</a:t>
            </a:r>
            <a:r>
              <a:rPr kumimoji="1" lang="en-US" altLang="ja-JP" sz="3600" dirty="0" smtClean="0"/>
              <a:t>12</a:t>
            </a:r>
            <a:r>
              <a:rPr kumimoji="1" lang="ja-JP" altLang="en-US" sz="3600" dirty="0" smtClean="0"/>
              <a:t>月</a:t>
            </a:r>
            <a:r>
              <a:rPr kumimoji="1" lang="en-US" altLang="ja-JP" sz="3600" dirty="0" smtClean="0"/>
              <a:t>10</a:t>
            </a:r>
            <a:r>
              <a:rPr kumimoji="1" lang="ja-JP" altLang="en-US" sz="3600" dirty="0" smtClean="0"/>
              <a:t>日の第</a:t>
            </a:r>
            <a:r>
              <a:rPr kumimoji="1" lang="en-US" altLang="ja-JP" sz="3600" dirty="0" smtClean="0"/>
              <a:t>19</a:t>
            </a:r>
            <a:r>
              <a:rPr kumimoji="1" lang="ja-JP" altLang="en-US" sz="3600" dirty="0" smtClean="0"/>
              <a:t>回演奏会</a:t>
            </a:r>
          </a:p>
          <a:p>
            <a:r>
              <a:rPr kumimoji="1" lang="ja-JP" altLang="en-US" sz="3600" dirty="0" smtClean="0"/>
              <a:t>参加費入金</a:t>
            </a:r>
            <a:r>
              <a:rPr kumimoji="1" lang="ja-JP" altLang="en-US" sz="3600" dirty="0" smtClean="0">
                <a:solidFill>
                  <a:srgbClr val="FFFF00"/>
                </a:solidFill>
              </a:rPr>
              <a:t>期限は</a:t>
            </a:r>
            <a:r>
              <a:rPr lang="ja-JP" altLang="en-US" sz="3600" dirty="0" smtClean="0">
                <a:solidFill>
                  <a:srgbClr val="FFFF00"/>
                </a:solidFill>
              </a:rPr>
              <a:t>２０２３年１０月３１日</a:t>
            </a:r>
          </a:p>
          <a:p>
            <a:r>
              <a:rPr lang="ja-JP" altLang="en-US" sz="3600" dirty="0"/>
              <a:t>チャージから参加費の</a:t>
            </a:r>
            <a:r>
              <a:rPr lang="ja-JP" altLang="en-US" sz="3600" dirty="0">
                <a:solidFill>
                  <a:srgbClr val="FFFF00"/>
                </a:solidFill>
              </a:rPr>
              <a:t>振替基</a:t>
            </a:r>
            <a:r>
              <a:rPr lang="ja-JP" altLang="en-US" sz="3600" dirty="0" smtClean="0">
                <a:solidFill>
                  <a:srgbClr val="FFFF00"/>
                </a:solidFill>
              </a:rPr>
              <a:t>準日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１か月前</a:t>
            </a:r>
            <a:r>
              <a:rPr lang="en-US" altLang="ja-JP" sz="3600" dirty="0" smtClean="0"/>
              <a:t>)</a:t>
            </a:r>
            <a:r>
              <a:rPr lang="ja-JP" altLang="en-US" sz="3600" dirty="0" smtClean="0"/>
              <a:t>は</a:t>
            </a: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>
                <a:solidFill>
                  <a:srgbClr val="FFFF00"/>
                </a:solidFill>
              </a:rPr>
              <a:t>２０２３年１０月</a:t>
            </a:r>
            <a:r>
              <a:rPr lang="ja-JP" altLang="en-US" sz="3600" dirty="0">
                <a:solidFill>
                  <a:srgbClr val="FFFF00"/>
                </a:solidFill>
              </a:rPr>
              <a:t>１日</a:t>
            </a:r>
          </a:p>
          <a:p>
            <a:r>
              <a:rPr lang="ja-JP" altLang="en-US" sz="3600" dirty="0" smtClean="0"/>
              <a:t>参加費は３万円、期限内入金割引２千円</a:t>
            </a:r>
            <a:endParaRPr lang="en-US" altLang="ja-JP" sz="3600" dirty="0" smtClean="0"/>
          </a:p>
          <a:p>
            <a:r>
              <a:rPr lang="en-US" altLang="ja-JP" sz="3600" dirty="0" smtClean="0"/>
              <a:t>A</a:t>
            </a:r>
            <a:r>
              <a:rPr lang="ja-JP" altLang="en-US" sz="3600" dirty="0" smtClean="0"/>
              <a:t>氏</a:t>
            </a:r>
            <a:r>
              <a:rPr lang="en-US" altLang="ja-JP" sz="3600" dirty="0" smtClean="0"/>
              <a:t>,</a:t>
            </a:r>
            <a:r>
              <a:rPr lang="en-US" altLang="ja-JP" sz="3600" dirty="0"/>
              <a:t> B</a:t>
            </a:r>
            <a:r>
              <a:rPr lang="ja-JP" altLang="en-US" sz="3600" dirty="0"/>
              <a:t>氏</a:t>
            </a:r>
            <a:r>
              <a:rPr lang="ja-JP" altLang="en-US" sz="3600" dirty="0" smtClean="0"/>
              <a:t>は従来の「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継続</a:t>
            </a:r>
            <a:r>
              <a:rPr lang="en-US" altLang="ja-JP" sz="3600" dirty="0" smtClean="0"/>
              <a:t>)</a:t>
            </a:r>
            <a:r>
              <a:rPr lang="ja-JP" altLang="en-US" sz="3600" dirty="0" smtClean="0"/>
              <a:t>団員」、「随時団員」に相当</a:t>
            </a:r>
          </a:p>
        </p:txBody>
      </p:sp>
    </p:spTree>
    <p:extLst>
      <p:ext uri="{BB962C8B-B14F-4D97-AF65-F5344CB8AC3E}">
        <p14:creationId xmlns:p14="http://schemas.microsoft.com/office/powerpoint/2010/main" val="375520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氏 継続的に参加</a:t>
            </a:r>
            <a:r>
              <a:rPr kumimoji="1" lang="ja-JP" altLang="en-US" dirty="0" smtClean="0"/>
              <a:t>したい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役員</a:t>
            </a:r>
            <a:r>
              <a:rPr kumimoji="1" lang="ja-JP" altLang="en-US" dirty="0" smtClean="0"/>
              <a:t>にも</a:t>
            </a:r>
            <a:r>
              <a:rPr kumimoji="1" lang="ja-JP" altLang="en-US" dirty="0" smtClean="0"/>
              <a:t>なりたい</a:t>
            </a:r>
            <a:r>
              <a:rPr kumimoji="1" lang="en-US" altLang="ja-JP" dirty="0" smtClean="0"/>
              <a:t>)</a:t>
            </a:r>
            <a:r>
              <a:rPr kumimoji="1" lang="ja-JP" altLang="en-US" dirty="0" err="1" smtClean="0"/>
              <a:t>。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kumimoji="1" lang="ja-JP" altLang="en-US" dirty="0" smtClean="0"/>
              <a:t>割引も適用を受けたい。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/>
              <a:t>必要なこと</a:t>
            </a:r>
            <a:r>
              <a:rPr lang="en-US" altLang="ja-JP" dirty="0" smtClean="0"/>
              <a:t>】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>
                <a:solidFill>
                  <a:srgbClr val="FFFF00"/>
                </a:solidFill>
              </a:rPr>
              <a:t>常に千円以上の金額をチャージ</a:t>
            </a:r>
            <a:r>
              <a:rPr kumimoji="1" lang="ja-JP" altLang="en-US" dirty="0" smtClean="0"/>
              <a:t>しておくこと</a:t>
            </a:r>
          </a:p>
          <a:p>
            <a:r>
              <a:rPr lang="en-US" altLang="ja-JP" dirty="0" smtClean="0"/>
              <a:t>2023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9</a:t>
            </a:r>
            <a:r>
              <a:rPr lang="ja-JP" altLang="en-US" dirty="0" smtClean="0"/>
              <a:t>月末までは</a:t>
            </a:r>
            <a:r>
              <a:rPr lang="ja-JP" altLang="en-US" dirty="0" smtClean="0">
                <a:solidFill>
                  <a:srgbClr val="FFFF00"/>
                </a:solidFill>
              </a:rPr>
              <a:t>１，０００円以上のチャージを</a:t>
            </a:r>
            <a:r>
              <a:rPr lang="ja-JP" altLang="en-US" dirty="0">
                <a:solidFill>
                  <a:srgbClr val="FFFF00"/>
                </a:solidFill>
              </a:rPr>
              <a:t>維持</a:t>
            </a:r>
            <a:r>
              <a:rPr lang="ja-JP" altLang="en-US" dirty="0"/>
              <a:t>、 </a:t>
            </a:r>
            <a:r>
              <a:rPr lang="ja-JP" altLang="en-US" dirty="0" smtClean="0"/>
              <a:t>２０２３年１０月</a:t>
            </a:r>
            <a:r>
              <a:rPr lang="ja-JP" altLang="en-US" dirty="0"/>
              <a:t>末</a:t>
            </a:r>
            <a:r>
              <a:rPr lang="ja-JP" altLang="en-US" dirty="0" smtClean="0"/>
              <a:t>までに</a:t>
            </a:r>
            <a:r>
              <a:rPr lang="ja-JP" altLang="en-US" dirty="0">
                <a:solidFill>
                  <a:srgbClr val="FFFF00"/>
                </a:solidFill>
              </a:rPr>
              <a:t>２８</a:t>
            </a:r>
            <a:r>
              <a:rPr lang="ja-JP" altLang="en-US" dirty="0" smtClean="0">
                <a:solidFill>
                  <a:srgbClr val="FFFF00"/>
                </a:solidFill>
              </a:rPr>
              <a:t>，０００円</a:t>
            </a:r>
            <a:r>
              <a:rPr lang="ja-JP" altLang="en-US" dirty="0" smtClean="0"/>
              <a:t>をさらにチャージ</a:t>
            </a:r>
          </a:p>
          <a:p>
            <a:r>
              <a:rPr kumimoji="1" lang="en-US" altLang="ja-JP" dirty="0" smtClean="0"/>
              <a:t>2023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31</a:t>
            </a:r>
            <a:r>
              <a:rPr kumimoji="1" lang="ja-JP" altLang="en-US" dirty="0" smtClean="0"/>
              <a:t>日の間に、</a:t>
            </a:r>
            <a:r>
              <a:rPr kumimoji="1" lang="ja-JP" altLang="en-US" dirty="0" smtClean="0">
                <a:solidFill>
                  <a:srgbClr val="FFFF00"/>
                </a:solidFill>
              </a:rPr>
              <a:t>団会計</a:t>
            </a:r>
            <a:r>
              <a:rPr kumimoji="1" lang="ja-JP" altLang="en-US" dirty="0" smtClean="0"/>
              <a:t>は</a:t>
            </a:r>
            <a:r>
              <a:rPr lang="ja-JP" altLang="en-US" dirty="0"/>
              <a:t>２８</a:t>
            </a:r>
            <a:r>
              <a:rPr kumimoji="1" lang="ja-JP" altLang="en-US" dirty="0" smtClean="0"/>
              <a:t>，０００円をチャージから参加費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期限内割引適用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として振替</a:t>
            </a:r>
            <a:endParaRPr kumimoji="1" lang="en-US" altLang="ja-JP" dirty="0" smtClean="0"/>
          </a:p>
          <a:p>
            <a:r>
              <a:rPr lang="en-US" altLang="ja-JP" dirty="0" smtClean="0"/>
              <a:t>2023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月以降も、１，０００円以上のチャージが残るので、</a:t>
            </a:r>
            <a:r>
              <a:rPr lang="ja-JP" altLang="en-US" dirty="0" smtClean="0">
                <a:solidFill>
                  <a:srgbClr val="7030A0"/>
                </a:solidFill>
              </a:rPr>
              <a:t>チャージあり参加者</a:t>
            </a:r>
            <a:r>
              <a:rPr lang="ja-JP" altLang="en-US" dirty="0" smtClean="0"/>
              <a:t>となり、役員就任条件を満たすことになる。</a:t>
            </a:r>
            <a:endParaRPr lang="en-US" altLang="ja-JP" dirty="0" smtClean="0"/>
          </a:p>
          <a:p>
            <a:r>
              <a:rPr kumimoji="1" lang="en-US" altLang="ja-JP" dirty="0" smtClean="0">
                <a:solidFill>
                  <a:srgbClr val="FFFF00"/>
                </a:solidFill>
              </a:rPr>
              <a:t>【</a:t>
            </a:r>
            <a:r>
              <a:rPr kumimoji="1" lang="ja-JP" altLang="en-US" dirty="0" smtClean="0">
                <a:solidFill>
                  <a:srgbClr val="FFFF00"/>
                </a:solidFill>
              </a:rPr>
              <a:t>注意</a:t>
            </a:r>
            <a:r>
              <a:rPr kumimoji="1" lang="en-US" altLang="ja-JP" dirty="0" smtClean="0">
                <a:solidFill>
                  <a:srgbClr val="FFFF00"/>
                </a:solidFill>
              </a:rPr>
              <a:t>】</a:t>
            </a:r>
            <a:r>
              <a:rPr kumimoji="1" lang="ja-JP" altLang="en-US" dirty="0" smtClean="0">
                <a:solidFill>
                  <a:srgbClr val="FFFF00"/>
                </a:solidFill>
              </a:rPr>
              <a:t>　</a:t>
            </a:r>
            <a:r>
              <a:rPr kumimoji="1" lang="en-US" altLang="ja-JP" dirty="0" smtClean="0">
                <a:solidFill>
                  <a:srgbClr val="FFFF00"/>
                </a:solidFill>
              </a:rPr>
              <a:t>10</a:t>
            </a:r>
            <a:r>
              <a:rPr kumimoji="1" lang="ja-JP" altLang="en-US" dirty="0" smtClean="0">
                <a:solidFill>
                  <a:srgbClr val="FFFF00"/>
                </a:solidFill>
              </a:rPr>
              <a:t>月</a:t>
            </a:r>
            <a:r>
              <a:rPr kumimoji="1" lang="en-US" altLang="ja-JP" dirty="0" smtClean="0">
                <a:solidFill>
                  <a:srgbClr val="FFFF00"/>
                </a:solidFill>
              </a:rPr>
              <a:t>31</a:t>
            </a:r>
            <a:r>
              <a:rPr kumimoji="1" lang="ja-JP" altLang="en-US" dirty="0" smtClean="0">
                <a:solidFill>
                  <a:srgbClr val="FFFF00"/>
                </a:solidFill>
              </a:rPr>
              <a:t>日までの間に</a:t>
            </a:r>
            <a:r>
              <a:rPr lang="ja-JP" altLang="en-US" dirty="0">
                <a:solidFill>
                  <a:srgbClr val="FFFF00"/>
                </a:solidFill>
              </a:rPr>
              <a:t>２８</a:t>
            </a:r>
            <a:r>
              <a:rPr kumimoji="1" lang="ja-JP" altLang="en-US" dirty="0" smtClean="0">
                <a:solidFill>
                  <a:srgbClr val="FFFF00"/>
                </a:solidFill>
              </a:rPr>
              <a:t>，０００円以上のチャージが維持できないと割引参加費の適用が受けられず、</a:t>
            </a:r>
            <a:r>
              <a:rPr kumimoji="1" lang="en-US" altLang="ja-JP" dirty="0" smtClean="0">
                <a:solidFill>
                  <a:srgbClr val="FFFF00"/>
                </a:solidFill>
              </a:rPr>
              <a:t>11</a:t>
            </a:r>
            <a:r>
              <a:rPr kumimoji="1" lang="ja-JP" altLang="en-US" dirty="0" smtClean="0">
                <a:solidFill>
                  <a:srgbClr val="FFFF00"/>
                </a:solidFill>
              </a:rPr>
              <a:t>月以降の参加費は３０，０００円になってしまう。</a:t>
            </a:r>
            <a:r>
              <a:rPr kumimoji="1" lang="ja-JP" altLang="en-US" dirty="0" smtClean="0"/>
              <a:t>また</a:t>
            </a:r>
            <a:r>
              <a:rPr kumimoji="1" lang="ja-JP" altLang="en-US" dirty="0" smtClean="0">
                <a:solidFill>
                  <a:srgbClr val="7030A0"/>
                </a:solidFill>
              </a:rPr>
              <a:t>チャージあり参加者</a:t>
            </a:r>
            <a:r>
              <a:rPr kumimoji="1" lang="ja-JP" altLang="en-US" dirty="0" smtClean="0"/>
              <a:t>を維持するには参加費振替後</a:t>
            </a:r>
            <a:r>
              <a:rPr lang="ja-JP" altLang="en-US" dirty="0" smtClean="0"/>
              <a:t>に</a:t>
            </a:r>
            <a:r>
              <a:rPr lang="ja-JP" altLang="en-US" dirty="0"/>
              <a:t>１，０００円以上</a:t>
            </a:r>
            <a:r>
              <a:rPr kumimoji="1" lang="ja-JP" altLang="en-US" dirty="0" smtClean="0"/>
              <a:t>のチャージ残が必要。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380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</a:t>
            </a:r>
            <a:r>
              <a:rPr kumimoji="1" lang="ja-JP" altLang="en-US" dirty="0" smtClean="0"/>
              <a:t>氏 第</a:t>
            </a:r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回演奏会のみに出演したい。</a:t>
            </a:r>
            <a:br>
              <a:rPr kumimoji="1" lang="ja-JP" altLang="en-US" dirty="0" smtClean="0"/>
            </a:br>
            <a:r>
              <a:rPr kumimoji="1" lang="ja-JP" altLang="en-US" dirty="0" smtClean="0"/>
              <a:t>但し割引は適用したい。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02919" y="2019918"/>
            <a:ext cx="9784080" cy="4206240"/>
          </a:xfrm>
        </p:spPr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/>
              <a:t>必要なこと</a:t>
            </a:r>
            <a:r>
              <a:rPr lang="en-US" altLang="ja-JP" dirty="0" smtClean="0"/>
              <a:t>】</a:t>
            </a:r>
            <a:r>
              <a:rPr kumimoji="1" lang="ja-JP" altLang="en-US" dirty="0" smtClean="0"/>
              <a:t>　参加費のみ特定の時期</a:t>
            </a:r>
            <a:r>
              <a:rPr kumimoji="1" lang="en-US" altLang="ja-JP" dirty="0" smtClean="0"/>
              <a:t>(</a:t>
            </a:r>
            <a:r>
              <a:rPr kumimoji="1" lang="en-US" altLang="ja-JP" dirty="0" smtClean="0">
                <a:solidFill>
                  <a:srgbClr val="FFFF00"/>
                </a:solidFill>
              </a:rPr>
              <a:t>10</a:t>
            </a:r>
            <a:r>
              <a:rPr kumimoji="1" lang="ja-JP" altLang="en-US" dirty="0" smtClean="0">
                <a:solidFill>
                  <a:srgbClr val="FFFF00"/>
                </a:solidFill>
              </a:rPr>
              <a:t>月</a:t>
            </a:r>
            <a:r>
              <a:rPr lang="ja-JP" altLang="en-US" dirty="0">
                <a:solidFill>
                  <a:srgbClr val="FFFF00"/>
                </a:solidFill>
              </a:rPr>
              <a:t>限定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に入金</a:t>
            </a:r>
            <a:r>
              <a:rPr lang="ja-JP" altLang="en-US" dirty="0" smtClean="0"/>
              <a:t>。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月以前に入金するとチャージ額と判断されてしまう</a:t>
            </a:r>
            <a:r>
              <a:rPr lang="en-US" altLang="ja-JP" dirty="0" smtClean="0"/>
              <a:t>(A</a:t>
            </a:r>
            <a:r>
              <a:rPr lang="ja-JP" altLang="en-US" dirty="0" smtClean="0"/>
              <a:t>氏と同じ扱い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ので、留意。</a:t>
            </a:r>
            <a:endParaRPr kumimoji="1" lang="ja-JP" altLang="en-US" dirty="0" smtClean="0"/>
          </a:p>
          <a:p>
            <a:r>
              <a:rPr kumimoji="1" lang="en-US" altLang="ja-JP" dirty="0" smtClean="0">
                <a:solidFill>
                  <a:srgbClr val="FFFF00"/>
                </a:solidFill>
              </a:rPr>
              <a:t>2023</a:t>
            </a:r>
            <a:r>
              <a:rPr kumimoji="1" lang="ja-JP" altLang="en-US" dirty="0" smtClean="0">
                <a:solidFill>
                  <a:srgbClr val="FFFF00"/>
                </a:solidFill>
              </a:rPr>
              <a:t>年</a:t>
            </a:r>
            <a:r>
              <a:rPr kumimoji="1" lang="en-US" altLang="ja-JP" dirty="0" smtClean="0">
                <a:solidFill>
                  <a:srgbClr val="FFFF00"/>
                </a:solidFill>
              </a:rPr>
              <a:t>10</a:t>
            </a:r>
            <a:r>
              <a:rPr kumimoji="1" lang="ja-JP" altLang="en-US" dirty="0" smtClean="0">
                <a:solidFill>
                  <a:srgbClr val="FFFF00"/>
                </a:solidFill>
              </a:rPr>
              <a:t>月</a:t>
            </a:r>
            <a:r>
              <a:rPr kumimoji="1" lang="en-US" altLang="ja-JP" dirty="0" smtClean="0">
                <a:solidFill>
                  <a:srgbClr val="FFFF00"/>
                </a:solidFill>
              </a:rPr>
              <a:t>1</a:t>
            </a:r>
            <a:r>
              <a:rPr kumimoji="1" lang="ja-JP" altLang="en-US" dirty="0" smtClean="0">
                <a:solidFill>
                  <a:srgbClr val="FFFF00"/>
                </a:solidFill>
              </a:rPr>
              <a:t>～</a:t>
            </a:r>
            <a:r>
              <a:rPr kumimoji="1" lang="en-US" altLang="ja-JP" dirty="0" smtClean="0">
                <a:solidFill>
                  <a:srgbClr val="FFFF00"/>
                </a:solidFill>
              </a:rPr>
              <a:t>31</a:t>
            </a:r>
            <a:r>
              <a:rPr kumimoji="1" lang="ja-JP" altLang="en-US" dirty="0" smtClean="0">
                <a:solidFill>
                  <a:srgbClr val="FFFF00"/>
                </a:solidFill>
              </a:rPr>
              <a:t>日の間</a:t>
            </a:r>
            <a:r>
              <a:rPr kumimoji="1" lang="ja-JP" altLang="en-US" dirty="0" smtClean="0"/>
              <a:t>に、</a:t>
            </a:r>
            <a:r>
              <a:rPr lang="ja-JP" altLang="en-US" dirty="0"/>
              <a:t>２８</a:t>
            </a:r>
            <a:r>
              <a:rPr kumimoji="1" lang="ja-JP" altLang="en-US" dirty="0" smtClean="0"/>
              <a:t>，０００円を入金すると、団会計は直ちに参加費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期限内割引適用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として取り扱う。</a:t>
            </a:r>
            <a:endParaRPr kumimoji="1" lang="en-US" altLang="ja-JP" dirty="0" smtClean="0"/>
          </a:p>
          <a:p>
            <a:r>
              <a:rPr lang="en-US" altLang="ja-JP" dirty="0" smtClean="0"/>
              <a:t>2023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月以降も、</a:t>
            </a:r>
            <a:r>
              <a:rPr lang="ja-JP" altLang="en-US" dirty="0" smtClean="0">
                <a:solidFill>
                  <a:srgbClr val="FFFF00"/>
                </a:solidFill>
              </a:rPr>
              <a:t>チャージがない状態が維持</a:t>
            </a:r>
            <a:r>
              <a:rPr lang="ja-JP" altLang="en-US" dirty="0" smtClean="0"/>
              <a:t>される。</a:t>
            </a:r>
            <a:endParaRPr lang="en-US" altLang="ja-JP" dirty="0" smtClean="0"/>
          </a:p>
          <a:p>
            <a:r>
              <a:rPr lang="en-US" altLang="ja-JP" dirty="0">
                <a:solidFill>
                  <a:srgbClr val="FFFF00"/>
                </a:solidFill>
              </a:rPr>
              <a:t>【</a:t>
            </a:r>
            <a:r>
              <a:rPr lang="ja-JP" altLang="en-US" dirty="0">
                <a:solidFill>
                  <a:srgbClr val="FFFF00"/>
                </a:solidFill>
              </a:rPr>
              <a:t>注意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r>
              <a:rPr lang="en-US" altLang="ja-JP" dirty="0" smtClean="0">
                <a:solidFill>
                  <a:srgbClr val="FFFF00"/>
                </a:solidFill>
              </a:rPr>
              <a:t>10</a:t>
            </a:r>
            <a:r>
              <a:rPr lang="ja-JP" altLang="en-US" dirty="0" smtClean="0">
                <a:solidFill>
                  <a:srgbClr val="FFFF00"/>
                </a:solidFill>
              </a:rPr>
              <a:t>月</a:t>
            </a:r>
            <a:r>
              <a:rPr lang="en-US" altLang="ja-JP" dirty="0" smtClean="0">
                <a:solidFill>
                  <a:srgbClr val="FFFF00"/>
                </a:solidFill>
              </a:rPr>
              <a:t>31</a:t>
            </a:r>
            <a:r>
              <a:rPr lang="ja-JP" altLang="en-US" dirty="0" smtClean="0">
                <a:solidFill>
                  <a:srgbClr val="FFFF00"/>
                </a:solidFill>
              </a:rPr>
              <a:t>日</a:t>
            </a:r>
            <a:r>
              <a:rPr lang="ja-JP" altLang="en-US" dirty="0">
                <a:solidFill>
                  <a:srgbClr val="FFFF00"/>
                </a:solidFill>
              </a:rPr>
              <a:t>までの間</a:t>
            </a:r>
            <a:r>
              <a:rPr lang="ja-JP" altLang="en-US" dirty="0" smtClean="0">
                <a:solidFill>
                  <a:srgbClr val="FFFF00"/>
                </a:solidFill>
              </a:rPr>
              <a:t>に２８，０００円の入金が行われないと、割引</a:t>
            </a:r>
            <a:r>
              <a:rPr lang="ja-JP" altLang="en-US" dirty="0">
                <a:solidFill>
                  <a:srgbClr val="FFFF00"/>
                </a:solidFill>
              </a:rPr>
              <a:t>参加費の適用が</a:t>
            </a:r>
            <a:r>
              <a:rPr lang="ja-JP" altLang="en-US" dirty="0" smtClean="0">
                <a:solidFill>
                  <a:srgbClr val="FFFF00"/>
                </a:solidFill>
              </a:rPr>
              <a:t>受けら</a:t>
            </a:r>
            <a:r>
              <a:rPr lang="ja-JP" altLang="en-US" dirty="0">
                <a:solidFill>
                  <a:srgbClr val="FFFF00"/>
                </a:solidFill>
              </a:rPr>
              <a:t>れない</a:t>
            </a:r>
            <a:r>
              <a:rPr lang="ja-JP" altLang="en-US" dirty="0" smtClean="0">
                <a:solidFill>
                  <a:srgbClr val="FFFF00"/>
                </a:solidFill>
              </a:rPr>
              <a:t>。</a:t>
            </a:r>
            <a:r>
              <a:rPr lang="ja-JP" altLang="en-US" dirty="0" smtClean="0"/>
              <a:t>つまり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ja-JP" altLang="en-US" dirty="0"/>
              <a:t>以降の参加費と</a:t>
            </a:r>
            <a:r>
              <a:rPr lang="ja-JP" altLang="en-US" dirty="0" smtClean="0"/>
              <a:t>して</a:t>
            </a:r>
            <a:r>
              <a:rPr lang="ja-JP" altLang="en-US" dirty="0" smtClean="0">
                <a:solidFill>
                  <a:srgbClr val="FFFF00"/>
                </a:solidFill>
              </a:rPr>
              <a:t>３０，０００円</a:t>
            </a:r>
            <a:r>
              <a:rPr lang="ja-JP" altLang="en-US" dirty="0">
                <a:solidFill>
                  <a:srgbClr val="FFFF00"/>
                </a:solidFill>
              </a:rPr>
              <a:t>に</a:t>
            </a:r>
            <a:r>
              <a:rPr lang="ja-JP" altLang="en-US" dirty="0" smtClean="0">
                <a:solidFill>
                  <a:srgbClr val="FFFF00"/>
                </a:solidFill>
              </a:rPr>
              <a:t>なって</a:t>
            </a:r>
            <a:r>
              <a:rPr lang="ja-JP" altLang="en-US" dirty="0">
                <a:solidFill>
                  <a:srgbClr val="FFFF00"/>
                </a:solidFill>
              </a:rPr>
              <a:t>しまう。</a:t>
            </a:r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0991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縞模様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333_TF11977135" id="{81C3D048-063C-4794-AC5A-BD3CE7144765}" vid="{3633EB0C-1212-4072-B340-79ABFBC77FA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運動場のルールのプレゼンテーション</Template>
  <TotalTime>0</TotalTime>
  <Words>119</Words>
  <Application>Microsoft Office PowerPoint</Application>
  <PresentationFormat>ワイド画面</PresentationFormat>
  <Paragraphs>37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ＭＳ ゴシック</vt:lpstr>
      <vt:lpstr>Corbel</vt:lpstr>
      <vt:lpstr>Segoe UI</vt:lpstr>
      <vt:lpstr>Wingdings</vt:lpstr>
      <vt:lpstr>縞模様</vt:lpstr>
      <vt:lpstr>PowerPoint プレゼンテーション</vt:lpstr>
      <vt:lpstr>新制度の概要</vt:lpstr>
      <vt:lpstr>第19回演奏会の実例</vt:lpstr>
      <vt:lpstr>A氏 継続的に参加したい(役員にもなりたい)。 割引も適用を受けたい。</vt:lpstr>
      <vt:lpstr>B氏 第19回演奏会のみに出演したい。 但し割引は適用したい。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2023-05-08T20:27:28Z</dcterms:created>
  <dcterms:modified xsi:type="dcterms:W3CDTF">2023-07-12T21:27:56Z</dcterms:modified>
</cp:coreProperties>
</file>